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8" r:id="rId2"/>
    <p:sldId id="273" r:id="rId3"/>
    <p:sldId id="257" r:id="rId4"/>
    <p:sldId id="272" r:id="rId5"/>
    <p:sldId id="271" r:id="rId6"/>
    <p:sldId id="259" r:id="rId7"/>
    <p:sldId id="268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9" r:id="rId16"/>
    <p:sldId id="266" r:id="rId17"/>
    <p:sldId id="275" r:id="rId18"/>
    <p:sldId id="270" r:id="rId19"/>
    <p:sldId id="274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ti Rupon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54" d="100"/>
          <a:sy n="154" d="100"/>
        </p:scale>
        <p:origin x="78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CB9FD-96F1-4FF6-ADAC-5DAE07FA71F1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5960C-CAAE-493A-A5EE-5C5C9CD2F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5960C-CAAE-493A-A5EE-5C5C9CD2F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2718000"/>
            <a:ext cx="8002800" cy="72000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6000" y="3535200"/>
            <a:ext cx="8002800" cy="360000"/>
          </a:xfr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3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954000"/>
            <a:ext cx="8002800" cy="421200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94000"/>
            <a:ext cx="3888000" cy="291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930" y="1494000"/>
            <a:ext cx="3888000" cy="291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2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954000"/>
            <a:ext cx="8002800" cy="421200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94000"/>
            <a:ext cx="3888000" cy="29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930" y="1494000"/>
            <a:ext cx="3888000" cy="29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10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954000"/>
            <a:ext cx="8002800" cy="421200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94000"/>
            <a:ext cx="2520000" cy="29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29930" y="1494000"/>
            <a:ext cx="5256000" cy="291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4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4" hasCustomPrompt="1"/>
          </p:nvPr>
        </p:nvSpPr>
        <p:spPr>
          <a:xfrm>
            <a:off x="576000" y="936000"/>
            <a:ext cx="8002800" cy="308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 smtClean="0"/>
              <a:t>Add</a:t>
            </a:r>
            <a:r>
              <a:rPr lang="fi-FI" dirty="0" smtClean="0"/>
              <a:t> </a:t>
            </a:r>
            <a:r>
              <a:rPr lang="en-US" noProof="0" dirty="0" smtClean="0"/>
              <a:t>chart</a:t>
            </a:r>
            <a:endParaRPr lang="en-US" noProof="0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4032000"/>
            <a:ext cx="8002800" cy="36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hidden">
          <a:xfrm>
            <a:off x="0" y="1066800"/>
            <a:ext cx="9144000" cy="33420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86D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1378800"/>
            <a:ext cx="3888000" cy="421200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972800"/>
            <a:ext cx="3888000" cy="216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98000" y="1378800"/>
            <a:ext cx="4446000" cy="275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9144000" cy="347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 bwMode="ltGray">
          <a:xfrm>
            <a:off x="0" y="3722400"/>
            <a:ext cx="9144000" cy="687600"/>
          </a:xfrm>
          <a:solidFill>
            <a:schemeClr val="accent4"/>
          </a:solidFill>
        </p:spPr>
        <p:txBody>
          <a:bodyPr lIns="666000" rIns="540000" anchor="ctr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04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9144000" cy="347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98630" y="1378800"/>
            <a:ext cx="4456800" cy="612000"/>
          </a:xfrm>
          <a:solidFill>
            <a:schemeClr val="accent4"/>
          </a:solidFill>
        </p:spPr>
        <p:txBody>
          <a:bodyPr lIns="180000" tIns="108000" anchor="ctr" anchorCtr="0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698630" y="1972800"/>
            <a:ext cx="4456800" cy="2160000"/>
          </a:xfrm>
          <a:solidFill>
            <a:schemeClr val="accent4"/>
          </a:solidFill>
        </p:spPr>
        <p:txBody>
          <a:bodyPr lIns="180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84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7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6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70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2718000"/>
            <a:ext cx="8002800" cy="72000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6000" y="3535200"/>
            <a:ext cx="8002800" cy="360000"/>
          </a:xfr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2718000"/>
            <a:ext cx="8002800" cy="72000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6000" y="3535200"/>
            <a:ext cx="8002800" cy="360000"/>
          </a:xfr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000" y="954000"/>
            <a:ext cx="8002800" cy="421200"/>
          </a:xfrm>
        </p:spPr>
        <p:txBody>
          <a:bodyPr anchor="ctr" anchorCtr="0"/>
          <a:lstStyle>
            <a:lvl1pPr marL="0" indent="0">
              <a:buNone/>
              <a:defRPr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486800"/>
            <a:ext cx="8002800" cy="291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3669670"/>
            <a:ext cx="8002800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0C8AB4-DA9F-406C-8E58-99F57F0863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8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3669670"/>
            <a:ext cx="8002800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0C8AB4-DA9F-406C-8E58-99F57F0863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3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76000" y="4039200"/>
            <a:ext cx="8002800" cy="644400"/>
          </a:xfrm>
        </p:spPr>
        <p:txBody>
          <a:bodyPr anchor="ctr" anchorCtr="0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576000" y="3669670"/>
            <a:ext cx="8002800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</a:defRPr>
            </a:lvl1pPr>
            <a:lvl2pPr marL="388849" indent="0" algn="ctr">
              <a:buNone/>
              <a:defRPr sz="1701"/>
            </a:lvl2pPr>
            <a:lvl3pPr marL="777697" indent="0" algn="ctr">
              <a:buNone/>
              <a:defRPr sz="1531"/>
            </a:lvl3pPr>
            <a:lvl4pPr marL="1166546" indent="0" algn="ctr">
              <a:buNone/>
              <a:defRPr sz="1361"/>
            </a:lvl4pPr>
            <a:lvl5pPr marL="1555394" indent="0" algn="ctr">
              <a:buNone/>
              <a:defRPr sz="1361"/>
            </a:lvl5pPr>
            <a:lvl6pPr marL="1944243" indent="0" algn="ctr">
              <a:buNone/>
              <a:defRPr sz="1361"/>
            </a:lvl6pPr>
            <a:lvl7pPr marL="2333092" indent="0" algn="ctr">
              <a:buNone/>
              <a:defRPr sz="1361"/>
            </a:lvl7pPr>
            <a:lvl8pPr marL="2721940" indent="0" algn="ctr">
              <a:buNone/>
              <a:defRPr sz="1361"/>
            </a:lvl8pPr>
            <a:lvl9pPr marL="3110789" indent="0" algn="ctr">
              <a:buNone/>
              <a:defRPr sz="136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C8AB4-DA9F-406C-8E58-99F57F0863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2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936000"/>
            <a:ext cx="3888000" cy="3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930" y="936000"/>
            <a:ext cx="3888000" cy="347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73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80028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935999"/>
            <a:ext cx="8002800" cy="357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6</a:t>
            </a:r>
          </a:p>
          <a:p>
            <a:pPr lvl="6"/>
            <a:r>
              <a:rPr lang="en-US" dirty="0" smtClean="0"/>
              <a:t>7</a:t>
            </a:r>
          </a:p>
          <a:p>
            <a:pPr lvl="7"/>
            <a:r>
              <a:rPr lang="en-US" dirty="0" smtClean="0"/>
              <a:t>8</a:t>
            </a:r>
          </a:p>
          <a:p>
            <a:pPr lvl="8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2047" y="4870907"/>
            <a:ext cx="926961" cy="27277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smtClean="0"/>
              <a:t>[Date]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9008" y="4870907"/>
            <a:ext cx="4952260" cy="27277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Presentor´s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981" y="4870907"/>
            <a:ext cx="444434" cy="27277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30C8AB4-DA9F-406C-8E58-99F57F08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sldNum="0" hdr="0" ftr="0" dt="0"/>
  <p:txStyles>
    <p:titleStyle>
      <a:lvl1pPr algn="l" defTabSz="777697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777697" rtl="0" eaLnBrk="1" latinLnBrk="0" hangingPunct="1">
        <a:lnSpc>
          <a:spcPct val="100000"/>
        </a:lnSpc>
        <a:spcBef>
          <a:spcPts val="572"/>
        </a:spcBef>
        <a:buClr>
          <a:schemeClr val="accent1"/>
        </a:buClr>
        <a:buFont typeface="Wingdings" panose="05000000000000000000" pitchFamily="2" charset="2"/>
        <a:buChar char="§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777697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 panose="020B0604020202020204" pitchFamily="34" charset="0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64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8440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8pPr>
      <a:lvl9pPr marL="3564000" indent="-230400" algn="l" defTabSz="777697" rtl="0" eaLnBrk="1" latinLnBrk="0" hangingPunct="1">
        <a:lnSpc>
          <a:spcPct val="100000"/>
        </a:lnSpc>
        <a:spcBef>
          <a:spcPts val="432"/>
        </a:spcBef>
        <a:buClr>
          <a:schemeClr val="accent1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84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697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546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394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4243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3092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940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789" algn="l" defTabSz="777697" rtl="0" eaLnBrk="1" latinLnBrk="0" hangingPunct="1">
        <a:defRPr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Formwork placing tools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Jyry Kuokkanen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Improved</a:t>
            </a:r>
            <a:r>
              <a:rPr lang="fi-FI" dirty="0" smtClean="0"/>
              <a:t> </a:t>
            </a:r>
            <a:r>
              <a:rPr lang="fi-FI" dirty="0" err="1" smtClean="0"/>
              <a:t>filler</a:t>
            </a:r>
            <a:r>
              <a:rPr lang="fi-FI" dirty="0" smtClean="0"/>
              <a:t> </a:t>
            </a:r>
            <a:r>
              <a:rPr lang="fi-FI" dirty="0" err="1" smtClean="0"/>
              <a:t>parameters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1" y="935999"/>
            <a:ext cx="7789984" cy="3578400"/>
          </a:xfrm>
        </p:spPr>
        <p:txBody>
          <a:bodyPr/>
          <a:lstStyle/>
          <a:p>
            <a:pPr fontAlgn="base"/>
            <a:r>
              <a:rPr lang="en-US" sz="1800" dirty="0"/>
              <a:t>New option ‘Filler extent’ (None/Both/Top/Bottom) to control the automatic filler extension at top and/or bottom of the panel</a:t>
            </a:r>
          </a:p>
          <a:p>
            <a:pPr fontAlgn="base"/>
            <a:r>
              <a:rPr lang="en-US" sz="1800" dirty="0"/>
              <a:t>New attribute ‘Plane offset’ has been added for the filler component to be able to define the offset of the filler from the “concrete face”</a:t>
            </a:r>
          </a:p>
          <a:p>
            <a:endParaRPr lang="fi-FI" dirty="0"/>
          </a:p>
        </p:txBody>
      </p:sp>
      <p:pic>
        <p:nvPicPr>
          <p:cNvPr id="3074" name="Picture 2" descr="https://teklastructures.support.tekla.com/system/files/quickuploads/Walls%20-%20Filler%20extension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68" y="2354121"/>
            <a:ext cx="2503300" cy="223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iller extens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6722" y="2207680"/>
            <a:ext cx="3899884" cy="22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Condition</a:t>
            </a:r>
            <a:r>
              <a:rPr lang="fi-FI" dirty="0" smtClean="0"/>
              <a:t> </a:t>
            </a:r>
            <a:r>
              <a:rPr lang="fi-FI" dirty="0" err="1" smtClean="0"/>
              <a:t>settings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99" y="936000"/>
            <a:ext cx="7951167" cy="390655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New parameter "height" in the condition dialog/tab </a:t>
            </a:r>
            <a:r>
              <a:rPr lang="en-US" dirty="0" smtClean="0"/>
              <a:t>page</a:t>
            </a:r>
          </a:p>
        </p:txBody>
      </p:sp>
      <p:pic>
        <p:nvPicPr>
          <p:cNvPr id="4098" name="Picture 2" descr="https://teklastructures.support.tekla.com/system/files/quickuploads/Walls%20-%20Condition%20he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41" y="1578962"/>
            <a:ext cx="2878033" cy="25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dition he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590" y="1373151"/>
            <a:ext cx="5586815" cy="317134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5999" y="1265080"/>
            <a:ext cx="2737540" cy="2060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000" indent="-342000" algn="l" defTabSz="777697" rtl="0" eaLnBrk="1" latinLnBrk="0" hangingPunct="1">
              <a:lnSpc>
                <a:spcPct val="100000"/>
              </a:lnSpc>
              <a:spcBef>
                <a:spcPts val="57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defTabSz="777697" rtl="0" eaLnBrk="1" latinLnBrk="0" hangingPunct="1">
              <a:lnSpc>
                <a:spcPct val="100000"/>
              </a:lnSpc>
              <a:spcBef>
                <a:spcPts val="576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64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4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 smtClean="0"/>
              <a:t>If some value for condition height is given this value will be used as height of one stack if/when conditions are stacked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4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Adjustement</a:t>
            </a:r>
            <a:r>
              <a:rPr lang="fi-FI" dirty="0" smtClean="0"/>
              <a:t> of ties </a:t>
            </a:r>
            <a:r>
              <a:rPr lang="fi-FI" dirty="0" err="1" smtClean="0"/>
              <a:t>improved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7910872" cy="3578400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Added new handles to adjust the back/front head offsets of the ‘Formwork tie’ with the direct manipulation</a:t>
            </a:r>
          </a:p>
          <a:p>
            <a:endParaRPr 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203" y="216000"/>
            <a:ext cx="1730824" cy="596264"/>
          </a:xfrm>
          <a:prstGeom prst="rect">
            <a:avLst/>
          </a:prstGeom>
        </p:spPr>
      </p:pic>
      <p:pic>
        <p:nvPicPr>
          <p:cNvPr id="8" name="Tie ext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494" y="2010400"/>
            <a:ext cx="52197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Easier</a:t>
            </a:r>
            <a:r>
              <a:rPr lang="fi-FI" dirty="0" smtClean="0"/>
              <a:t> </a:t>
            </a:r>
            <a:r>
              <a:rPr lang="fi-FI" dirty="0" err="1" smtClean="0"/>
              <a:t>adjustement</a:t>
            </a:r>
            <a:r>
              <a:rPr lang="fi-FI" dirty="0" smtClean="0"/>
              <a:t> for </a:t>
            </a:r>
            <a:r>
              <a:rPr lang="fi-FI" dirty="0" err="1" smtClean="0"/>
              <a:t>braces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3717577" cy="2340601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en-US" dirty="0"/>
              <a:t>New toggle buttons for defining the movement of wall braces (horizontally, vertically, both</a:t>
            </a:r>
            <a:r>
              <a:rPr lang="en-US" dirty="0" smtClean="0"/>
              <a:t>)</a:t>
            </a:r>
          </a:p>
          <a:p>
            <a:pPr fontAlgn="base"/>
            <a:r>
              <a:rPr lang="en-US" dirty="0" smtClean="0"/>
              <a:t>The </a:t>
            </a:r>
            <a:r>
              <a:rPr lang="en-US" dirty="0"/>
              <a:t>manipulation was changed so that now it is possible to select two or more top handles and move them all by dragging one of the selected handles</a:t>
            </a:r>
          </a:p>
          <a:p>
            <a:pPr fontAlgn="base"/>
            <a:r>
              <a:rPr lang="en-US" dirty="0"/>
              <a:t>In case of ‘</a:t>
            </a:r>
            <a:r>
              <a:rPr lang="en-US" dirty="0" err="1"/>
              <a:t>multipanel</a:t>
            </a:r>
            <a:r>
              <a:rPr lang="en-US" dirty="0"/>
              <a:t> array’ the manipulation shows possible brace location points in all panels in the range</a:t>
            </a:r>
          </a:p>
          <a:p>
            <a:endParaRPr lang="fi-FI" dirty="0"/>
          </a:p>
        </p:txBody>
      </p:sp>
      <p:pic>
        <p:nvPicPr>
          <p:cNvPr id="6148" name="Picture 4" descr="https://teklastructures.support.tekla.com/system/files/quickuploads/Walls%20-%20Brace%20movemen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14726" r="2162" b="26123"/>
          <a:stretch/>
        </p:blipFill>
        <p:spPr bwMode="auto">
          <a:xfrm>
            <a:off x="920262" y="3144716"/>
            <a:ext cx="2740269" cy="147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ertical modification of bra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2031" y="1025769"/>
            <a:ext cx="4879273" cy="336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Adding</a:t>
            </a:r>
            <a:r>
              <a:rPr lang="fi-FI" dirty="0" smtClean="0"/>
              <a:t> </a:t>
            </a:r>
            <a:r>
              <a:rPr lang="fi-FI" dirty="0" err="1" smtClean="0"/>
              <a:t>all</a:t>
            </a:r>
            <a:r>
              <a:rPr lang="fi-FI" dirty="0" smtClean="0"/>
              <a:t> </a:t>
            </a:r>
            <a:r>
              <a:rPr lang="fi-FI" dirty="0" err="1" smtClean="0"/>
              <a:t>accessories</a:t>
            </a:r>
            <a:r>
              <a:rPr lang="fi-FI" dirty="0"/>
              <a:t> </a:t>
            </a:r>
            <a:r>
              <a:rPr lang="fi-FI" dirty="0" smtClean="0"/>
              <a:t>at </a:t>
            </a:r>
            <a:r>
              <a:rPr lang="fi-FI" dirty="0" err="1" smtClean="0"/>
              <a:t>once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2508163" cy="3578400"/>
          </a:xfrm>
        </p:spPr>
        <p:txBody>
          <a:bodyPr>
            <a:normAutofit/>
          </a:bodyPr>
          <a:lstStyle/>
          <a:p>
            <a:r>
              <a:rPr lang="en-US" sz="1800" dirty="0"/>
              <a:t>New options to control creation of front/back braces separately has been added into dialog ‘Add accessories’</a:t>
            </a:r>
            <a:endParaRPr lang="fi-FI" sz="1800" dirty="0"/>
          </a:p>
        </p:txBody>
      </p:sp>
      <p:pic>
        <p:nvPicPr>
          <p:cNvPr id="7170" name="Picture 2" descr="https://teklastructures.support.tekla.com/system/files/quickuploads/Walls%20-%20Braces%20one%20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7" y="2809905"/>
            <a:ext cx="2516475" cy="18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dding accessories automatical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4348" y="755710"/>
            <a:ext cx="5890196" cy="334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Formwork placing tools </a:t>
            </a:r>
            <a:r>
              <a:rPr lang="en-US" dirty="0" smtClean="0"/>
              <a:t>- Slabs</a:t>
            </a:r>
            <a:endParaRPr lang="fi-FI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77" t="15609" r="25857" b="15992"/>
          <a:stretch/>
        </p:blipFill>
        <p:spPr>
          <a:xfrm>
            <a:off x="5827362" y="1037409"/>
            <a:ext cx="3515015" cy="25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eklastructures.support.tekla.com/system/files/quickuploads/Slabs%20-%20Girder%20Offs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8" y="2364807"/>
            <a:ext cx="3046502" cy="23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irder line adjust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273" y="1179110"/>
            <a:ext cx="5060727" cy="2872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Girder offsets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79" y="935998"/>
            <a:ext cx="3793463" cy="1589771"/>
          </a:xfrm>
        </p:spPr>
        <p:txBody>
          <a:bodyPr>
            <a:normAutofit/>
          </a:bodyPr>
          <a:lstStyle/>
          <a:p>
            <a:r>
              <a:rPr lang="en-US" sz="1800" dirty="0"/>
              <a:t>The girder line in the tool has been changed and two new options </a:t>
            </a:r>
            <a:endParaRPr lang="en-US" sz="1800" dirty="0" smtClean="0"/>
          </a:p>
          <a:p>
            <a:pPr lvl="1"/>
            <a:r>
              <a:rPr lang="en-US" sz="1400" dirty="0" smtClean="0"/>
              <a:t>‘</a:t>
            </a:r>
            <a:r>
              <a:rPr lang="en-US" sz="1400" dirty="0"/>
              <a:t>Position in plane’ (Middle, left or </a:t>
            </a:r>
            <a:r>
              <a:rPr lang="en-US" sz="1400" dirty="0" smtClean="0"/>
              <a:t>right</a:t>
            </a:r>
            <a:r>
              <a:rPr lang="en-US" sz="1400" dirty="0"/>
              <a:t>) </a:t>
            </a:r>
            <a:endParaRPr lang="en-US" sz="1400" dirty="0" smtClean="0"/>
          </a:p>
          <a:p>
            <a:pPr lvl="1"/>
            <a:r>
              <a:rPr lang="en-US" sz="1400" dirty="0" smtClean="0"/>
              <a:t>‘</a:t>
            </a:r>
            <a:r>
              <a:rPr lang="en-US" sz="1400" dirty="0"/>
              <a:t>Offset in the plane</a:t>
            </a:r>
            <a:r>
              <a:rPr lang="en-US" sz="1400" dirty="0" smtClean="0"/>
              <a:t>’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2295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..and </a:t>
            </a:r>
            <a:r>
              <a:rPr lang="fi-FI" dirty="0" err="1" smtClean="0"/>
              <a:t>many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improvements</a:t>
            </a:r>
            <a:r>
              <a:rPr lang="fi-FI" dirty="0" smtClean="0"/>
              <a:t> and </a:t>
            </a:r>
            <a:r>
              <a:rPr lang="fi-FI" dirty="0" err="1" smtClean="0"/>
              <a:t>fixes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 smtClean="0"/>
              <a:t>New </a:t>
            </a:r>
            <a:r>
              <a:rPr lang="en-US" dirty="0"/>
              <a:t>option ‘</a:t>
            </a:r>
            <a:r>
              <a:rPr lang="en-US" dirty="0" err="1"/>
              <a:t>InputPointLocation</a:t>
            </a:r>
            <a:r>
              <a:rPr lang="en-US" dirty="0"/>
              <a:t>’ was added for girder configuration</a:t>
            </a:r>
          </a:p>
          <a:p>
            <a:pPr lvl="1" fontAlgn="base"/>
            <a:r>
              <a:rPr lang="en-US" dirty="0" err="1"/>
              <a:t>SlabTop</a:t>
            </a:r>
            <a:r>
              <a:rPr lang="en-US" dirty="0"/>
              <a:t> – the input points (and default depth location) is at the top of slab panel</a:t>
            </a:r>
          </a:p>
          <a:p>
            <a:pPr lvl="1" fontAlgn="base"/>
            <a:r>
              <a:rPr lang="en-US" dirty="0" err="1"/>
              <a:t>SlabBottom</a:t>
            </a:r>
            <a:r>
              <a:rPr lang="en-US" dirty="0"/>
              <a:t> – the input points (and default depth location) is at the bottom of slab panel</a:t>
            </a:r>
          </a:p>
          <a:p>
            <a:pPr lvl="1" fontAlgn="base"/>
            <a:r>
              <a:rPr lang="en-US" dirty="0" err="1"/>
              <a:t>CrossGirderBottom</a:t>
            </a:r>
            <a:r>
              <a:rPr lang="en-US" dirty="0"/>
              <a:t> – the input points of the main girders are at bottom of the highest cross girder. For cross girder the input points will be at slab panel bottom</a:t>
            </a:r>
          </a:p>
          <a:p>
            <a:pPr fontAlgn="base"/>
            <a:r>
              <a:rPr lang="en-US" dirty="0" smtClean="0"/>
              <a:t>Slab railing </a:t>
            </a:r>
            <a:r>
              <a:rPr lang="en-US" dirty="0"/>
              <a:t>has been modified and enhanced</a:t>
            </a:r>
          </a:p>
          <a:p>
            <a:pPr fontAlgn="base"/>
            <a:r>
              <a:rPr lang="en-US" dirty="0" smtClean="0"/>
              <a:t>User interface improvements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67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Past</a:t>
            </a:r>
            <a:r>
              <a:rPr lang="fi-FI" dirty="0" smtClean="0"/>
              <a:t> </a:t>
            </a:r>
            <a:r>
              <a:rPr lang="fi-FI" dirty="0" err="1" smtClean="0"/>
              <a:t>updates</a:t>
            </a:r>
            <a:endParaRPr lang="fi-FI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76000" y="935999"/>
            <a:ext cx="3999100" cy="3578400"/>
          </a:xfrm>
        </p:spPr>
        <p:txBody>
          <a:bodyPr/>
          <a:lstStyle/>
          <a:p>
            <a:r>
              <a:rPr lang="fi-FI" dirty="0" smtClean="0"/>
              <a:t>A </a:t>
            </a:r>
            <a:r>
              <a:rPr lang="fi-FI" dirty="0" err="1" smtClean="0"/>
              <a:t>lot</a:t>
            </a:r>
            <a:r>
              <a:rPr lang="fi-FI" dirty="0" smtClean="0"/>
              <a:t> of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features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past</a:t>
            </a:r>
            <a:r>
              <a:rPr lang="fi-FI" dirty="0" smtClean="0"/>
              <a:t> </a:t>
            </a:r>
            <a:r>
              <a:rPr lang="fi-FI" dirty="0" err="1" smtClean="0"/>
              <a:t>releases</a:t>
            </a:r>
            <a:endParaRPr lang="fi-FI" dirty="0" smtClean="0"/>
          </a:p>
          <a:p>
            <a:pPr lvl="1"/>
            <a:r>
              <a:rPr lang="fi-FI" dirty="0" smtClean="0"/>
              <a:t>New and </a:t>
            </a:r>
            <a:r>
              <a:rPr lang="fi-FI" dirty="0" err="1" smtClean="0"/>
              <a:t>improved</a:t>
            </a:r>
            <a:r>
              <a:rPr lang="fi-FI" dirty="0" smtClean="0"/>
              <a:t> </a:t>
            </a:r>
            <a:r>
              <a:rPr lang="fi-FI" dirty="0" err="1" smtClean="0"/>
              <a:t>functionality</a:t>
            </a:r>
            <a:endParaRPr lang="fi-FI" dirty="0" smtClean="0"/>
          </a:p>
          <a:p>
            <a:pPr lvl="1"/>
            <a:r>
              <a:rPr lang="fi-FI" dirty="0" err="1" smtClean="0"/>
              <a:t>Easier</a:t>
            </a:r>
            <a:r>
              <a:rPr lang="fi-FI" dirty="0" smtClean="0"/>
              <a:t> and </a:t>
            </a:r>
            <a:r>
              <a:rPr lang="fi-FI" dirty="0" err="1" smtClean="0"/>
              <a:t>better</a:t>
            </a:r>
            <a:r>
              <a:rPr lang="fi-FI" dirty="0" smtClean="0"/>
              <a:t> </a:t>
            </a:r>
            <a:r>
              <a:rPr lang="fi-FI" dirty="0" err="1" smtClean="0"/>
              <a:t>controls</a:t>
            </a:r>
            <a:r>
              <a:rPr lang="fi-FI" dirty="0" smtClean="0"/>
              <a:t> </a:t>
            </a:r>
            <a:r>
              <a:rPr lang="fi-FI" dirty="0"/>
              <a:t>t</a:t>
            </a:r>
            <a:r>
              <a:rPr lang="fi-FI" dirty="0" smtClean="0"/>
              <a:t>o </a:t>
            </a:r>
            <a:r>
              <a:rPr lang="fi-FI" dirty="0" err="1" smtClean="0"/>
              <a:t>adjust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placing</a:t>
            </a:r>
            <a:r>
              <a:rPr lang="fi-FI" dirty="0" smtClean="0"/>
              <a:t> of </a:t>
            </a:r>
            <a:r>
              <a:rPr lang="fi-FI" dirty="0" err="1" smtClean="0"/>
              <a:t>panels</a:t>
            </a:r>
            <a:r>
              <a:rPr lang="fi-FI" dirty="0" smtClean="0"/>
              <a:t> and </a:t>
            </a:r>
            <a:r>
              <a:rPr lang="fi-FI" dirty="0" err="1" smtClean="0"/>
              <a:t>accessories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00" y="1107832"/>
            <a:ext cx="2060319" cy="23668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33" y="1107832"/>
            <a:ext cx="1909392" cy="12809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16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fi-FI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202" y="291188"/>
            <a:ext cx="3063488" cy="31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Generic improvements</a:t>
            </a:r>
            <a:endParaRPr lang="fi-FI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91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available out of the box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5999" y="935999"/>
            <a:ext cx="6304339" cy="2648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777697" rtl="0" eaLnBrk="1" latinLnBrk="0" hangingPunct="1">
              <a:lnSpc>
                <a:spcPct val="100000"/>
              </a:lnSpc>
              <a:spcBef>
                <a:spcPts val="57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defTabSz="777697" rtl="0" eaLnBrk="1" latinLnBrk="0" hangingPunct="1">
              <a:lnSpc>
                <a:spcPct val="100000"/>
              </a:lnSpc>
              <a:spcBef>
                <a:spcPts val="576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64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4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4000" indent="-230400" algn="l" defTabSz="777697" rtl="0" eaLnBrk="1" latinLnBrk="0" hangingPunct="1">
              <a:lnSpc>
                <a:spcPct val="100000"/>
              </a:lnSpc>
              <a:spcBef>
                <a:spcPts val="432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Formwork tools now part of the </a:t>
            </a:r>
            <a:r>
              <a:rPr lang="en-US" dirty="0" smtClean="0"/>
              <a:t>installation</a:t>
            </a:r>
            <a:endParaRPr lang="en-US" dirty="0" smtClean="0"/>
          </a:p>
        </p:txBody>
      </p:sp>
      <p:pic>
        <p:nvPicPr>
          <p:cNvPr id="3" name="Integrated to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7263" y="1478643"/>
            <a:ext cx="5504611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57" y="2657840"/>
            <a:ext cx="2228656" cy="1001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Generic</a:t>
            </a:r>
            <a:r>
              <a:rPr lang="fi-FI" dirty="0" smtClean="0"/>
              <a:t> </a:t>
            </a:r>
            <a:r>
              <a:rPr lang="fi-FI" dirty="0" err="1" smtClean="0"/>
              <a:t>formwork</a:t>
            </a:r>
            <a:r>
              <a:rPr lang="fi-FI" dirty="0" smtClean="0"/>
              <a:t> </a:t>
            </a:r>
            <a:r>
              <a:rPr lang="fi-FI" dirty="0" err="1" smtClean="0"/>
              <a:t>systems</a:t>
            </a:r>
            <a:r>
              <a:rPr lang="fi-FI" dirty="0" smtClean="0"/>
              <a:t> </a:t>
            </a:r>
            <a:r>
              <a:rPr lang="fi-FI" dirty="0" err="1" smtClean="0"/>
              <a:t>included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9170" y="935999"/>
            <a:ext cx="3028369" cy="3578400"/>
          </a:xfrm>
        </p:spPr>
        <p:txBody>
          <a:bodyPr/>
          <a:lstStyle/>
          <a:p>
            <a:r>
              <a:rPr lang="fi-FI" dirty="0" err="1" smtClean="0"/>
              <a:t>Generic</a:t>
            </a:r>
            <a:r>
              <a:rPr lang="fi-FI" dirty="0" smtClean="0"/>
              <a:t> </a:t>
            </a:r>
            <a:r>
              <a:rPr lang="fi-FI" dirty="0" err="1" smtClean="0"/>
              <a:t>system</a:t>
            </a:r>
            <a:r>
              <a:rPr lang="fi-FI" dirty="0" smtClean="0"/>
              <a:t> </a:t>
            </a:r>
            <a:r>
              <a:rPr lang="fi-FI" dirty="0" err="1" smtClean="0"/>
              <a:t>included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ready</a:t>
            </a:r>
            <a:r>
              <a:rPr lang="fi-FI" dirty="0" smtClean="0"/>
              <a:t> made </a:t>
            </a:r>
            <a:r>
              <a:rPr lang="fi-FI" dirty="0" err="1" smtClean="0"/>
              <a:t>settings</a:t>
            </a:r>
            <a:r>
              <a:rPr lang="fi-FI" dirty="0" smtClean="0"/>
              <a:t> in version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44" y="935999"/>
            <a:ext cx="5183615" cy="3643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25" y="2201644"/>
            <a:ext cx="1392788" cy="696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086" y="2985462"/>
            <a:ext cx="2197660" cy="13471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387" y="3438253"/>
            <a:ext cx="2827933" cy="811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321" y="3820418"/>
            <a:ext cx="2820679" cy="79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982" y="2504063"/>
            <a:ext cx="2116262" cy="21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Integration</a:t>
            </a:r>
            <a:r>
              <a:rPr lang="fi-FI" dirty="0" smtClean="0"/>
              <a:t> </a:t>
            </a:r>
            <a:r>
              <a:rPr lang="fi-FI" dirty="0" err="1" smtClean="0"/>
              <a:t>improvements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3998979" cy="3621108"/>
          </a:xfrm>
        </p:spPr>
        <p:txBody>
          <a:bodyPr/>
          <a:lstStyle/>
          <a:p>
            <a:r>
              <a:rPr lang="fi-FI" dirty="0" err="1" smtClean="0"/>
              <a:t>Improvements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integration</a:t>
            </a:r>
            <a:r>
              <a:rPr lang="fi-FI" dirty="0" smtClean="0"/>
              <a:t> to </a:t>
            </a:r>
            <a:r>
              <a:rPr lang="fi-FI" dirty="0" smtClean="0"/>
              <a:t>software </a:t>
            </a:r>
            <a:r>
              <a:rPr lang="fi-FI" dirty="0" err="1" smtClean="0"/>
              <a:t>package</a:t>
            </a:r>
            <a:r>
              <a:rPr lang="fi-FI" dirty="0" smtClean="0"/>
              <a:t>  </a:t>
            </a:r>
          </a:p>
          <a:p>
            <a:pPr lvl="1"/>
            <a:r>
              <a:rPr lang="fi-FI" dirty="0" err="1" smtClean="0"/>
              <a:t>Quality</a:t>
            </a:r>
            <a:r>
              <a:rPr lang="fi-FI" dirty="0" smtClean="0"/>
              <a:t> </a:t>
            </a:r>
            <a:r>
              <a:rPr lang="fi-FI" dirty="0" err="1" smtClean="0"/>
              <a:t>reviews</a:t>
            </a:r>
            <a:endParaRPr lang="fi-FI" dirty="0" smtClean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Translations</a:t>
            </a:r>
            <a:r>
              <a:rPr lang="fi-FI" dirty="0" smtClean="0"/>
              <a:t> </a:t>
            </a:r>
            <a:endParaRPr lang="fi-FI" dirty="0"/>
          </a:p>
        </p:txBody>
      </p:sp>
      <p:grpSp>
        <p:nvGrpSpPr>
          <p:cNvPr id="10" name="Group 9"/>
          <p:cNvGrpSpPr/>
          <p:nvPr/>
        </p:nvGrpSpPr>
        <p:grpSpPr>
          <a:xfrm>
            <a:off x="3202616" y="2464182"/>
            <a:ext cx="1238903" cy="2092925"/>
            <a:chOff x="6400800" y="1710804"/>
            <a:chExt cx="1335767" cy="22565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1100" y="1710804"/>
              <a:ext cx="1295467" cy="212100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00800" y="2302382"/>
              <a:ext cx="65528" cy="1664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89" y="960817"/>
            <a:ext cx="3947230" cy="34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004" y="954709"/>
            <a:ext cx="3391074" cy="2121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004" y="952832"/>
            <a:ext cx="3391074" cy="2121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Attribute</a:t>
            </a:r>
            <a:r>
              <a:rPr lang="fi-FI" dirty="0" smtClean="0"/>
              <a:t> </a:t>
            </a:r>
            <a:r>
              <a:rPr lang="fi-FI" dirty="0" err="1" smtClean="0"/>
              <a:t>files</a:t>
            </a:r>
            <a:r>
              <a:rPr lang="fi-FI" dirty="0" smtClean="0"/>
              <a:t> </a:t>
            </a:r>
            <a:r>
              <a:rPr lang="fi-FI" dirty="0" err="1" smtClean="0"/>
              <a:t>enabling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flexibility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6000"/>
            <a:ext cx="3421964" cy="3651498"/>
          </a:xfrm>
        </p:spPr>
        <p:txBody>
          <a:bodyPr>
            <a:normAutofit/>
          </a:bodyPr>
          <a:lstStyle/>
          <a:p>
            <a:r>
              <a:rPr lang="en-US" dirty="0" smtClean="0"/>
              <a:t>Possibility </a:t>
            </a:r>
            <a:r>
              <a:rPr lang="en-US" dirty="0"/>
              <a:t>to </a:t>
            </a:r>
            <a:r>
              <a:rPr lang="en-US" dirty="0" smtClean="0"/>
              <a:t>define attributes </a:t>
            </a:r>
            <a:r>
              <a:rPr lang="en-US" dirty="0"/>
              <a:t>for all custom parts in the </a:t>
            </a:r>
            <a:r>
              <a:rPr lang="en-US" dirty="0" smtClean="0"/>
              <a:t>configurations files</a:t>
            </a:r>
            <a:endParaRPr lang="en-US" dirty="0" smtClean="0"/>
          </a:p>
          <a:p>
            <a:r>
              <a:rPr lang="en-US" dirty="0" smtClean="0"/>
              <a:t>Fewer components</a:t>
            </a:r>
          </a:p>
          <a:p>
            <a:pPr lvl="1"/>
            <a:r>
              <a:rPr lang="en-US" dirty="0"/>
              <a:t>Reduced loading </a:t>
            </a:r>
            <a:r>
              <a:rPr lang="en-US" dirty="0" smtClean="0"/>
              <a:t>times</a:t>
            </a:r>
          </a:p>
          <a:p>
            <a:pPr lvl="1"/>
            <a:r>
              <a:rPr lang="en-US" dirty="0" smtClean="0"/>
              <a:t>Easier to edit &amp; update components whenever needed</a:t>
            </a:r>
          </a:p>
          <a:p>
            <a:endParaRPr lang="en-US" dirty="0" smtClean="0"/>
          </a:p>
          <a:p>
            <a:endParaRPr lang="en-US" dirty="0"/>
          </a:p>
          <a:p>
            <a:endParaRPr lang="fi-FI" dirty="0"/>
          </a:p>
        </p:txBody>
      </p:sp>
      <p:sp>
        <p:nvSpPr>
          <p:cNvPr id="10" name="Rectangle 9"/>
          <p:cNvSpPr/>
          <p:nvPr/>
        </p:nvSpPr>
        <p:spPr>
          <a:xfrm>
            <a:off x="6019541" y="1826827"/>
            <a:ext cx="742153" cy="1355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92305" y="1417768"/>
            <a:ext cx="193602" cy="4140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27715" y="1230419"/>
            <a:ext cx="371816" cy="13334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68" y="969182"/>
            <a:ext cx="1205373" cy="1293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170" y="1363768"/>
            <a:ext cx="1358970" cy="33529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004" y="3134871"/>
            <a:ext cx="4502381" cy="27877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11180" y="3255080"/>
            <a:ext cx="937366" cy="1545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871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Formwork placing tools </a:t>
            </a:r>
            <a:r>
              <a:rPr lang="en-US" dirty="0" smtClean="0"/>
              <a:t>- Walls</a:t>
            </a:r>
            <a:endParaRPr lang="fi-FI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fi-F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1277" y="743920"/>
            <a:ext cx="2880937" cy="29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Use</a:t>
            </a:r>
            <a:r>
              <a:rPr lang="fi-FI" dirty="0" smtClean="0"/>
              <a:t> </a:t>
            </a:r>
            <a:r>
              <a:rPr lang="fi-FI" dirty="0" err="1" smtClean="0"/>
              <a:t>only</a:t>
            </a:r>
            <a:r>
              <a:rPr lang="fi-FI" dirty="0" smtClean="0"/>
              <a:t> </a:t>
            </a:r>
            <a:r>
              <a:rPr lang="fi-FI" dirty="0" err="1" smtClean="0"/>
              <a:t>panels</a:t>
            </a:r>
            <a:r>
              <a:rPr lang="fi-FI" dirty="0" smtClean="0"/>
              <a:t> </a:t>
            </a:r>
            <a:r>
              <a:rPr lang="fi-FI" dirty="0" err="1" smtClean="0"/>
              <a:t>available</a:t>
            </a:r>
            <a:r>
              <a:rPr lang="fi-FI" dirty="0" smtClean="0"/>
              <a:t> at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site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2923338" cy="3578400"/>
          </a:xfrm>
        </p:spPr>
        <p:txBody>
          <a:bodyPr/>
          <a:lstStyle/>
          <a:p>
            <a:r>
              <a:rPr lang="en-US" dirty="0"/>
              <a:t>New option to restrict the available panel sizes used in the panel array</a:t>
            </a:r>
            <a:endParaRPr lang="fi-FI" dirty="0"/>
          </a:p>
        </p:txBody>
      </p:sp>
      <p:pic>
        <p:nvPicPr>
          <p:cNvPr id="7" name="Avoid pane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250" t="12362" r="62610" b="34138"/>
          <a:stretch/>
        </p:blipFill>
        <p:spPr>
          <a:xfrm>
            <a:off x="3985846" y="925772"/>
            <a:ext cx="4070838" cy="35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1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Automated</a:t>
            </a:r>
            <a:r>
              <a:rPr lang="fi-FI" dirty="0" smtClean="0"/>
              <a:t> </a:t>
            </a:r>
            <a:r>
              <a:rPr lang="fi-FI" dirty="0" err="1" smtClean="0"/>
              <a:t>filler</a:t>
            </a:r>
            <a:r>
              <a:rPr lang="fi-FI" dirty="0" smtClean="0"/>
              <a:t> </a:t>
            </a:r>
            <a:r>
              <a:rPr lang="fi-FI" dirty="0" err="1" smtClean="0"/>
              <a:t>creation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935999"/>
            <a:ext cx="3852392" cy="3578400"/>
          </a:xfrm>
        </p:spPr>
        <p:txBody>
          <a:bodyPr/>
          <a:lstStyle/>
          <a:p>
            <a:r>
              <a:rPr lang="en-US" dirty="0"/>
              <a:t>It's now possible to select the ‘panel filler’ option to create the fillers along with the panels</a:t>
            </a:r>
            <a:endParaRPr lang="fi-FI" dirty="0"/>
          </a:p>
        </p:txBody>
      </p:sp>
      <p:pic>
        <p:nvPicPr>
          <p:cNvPr id="2050" name="Picture 2" descr="https://teklastructures.support.tekla.com/system/files/quickuploads/Walls%20-%20Filler%20lo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49" y="1477174"/>
            <a:ext cx="3290893" cy="28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mble">
  <a:themeElements>
    <a:clrScheme name="Trimble colors">
      <a:dk1>
        <a:srgbClr val="363545"/>
      </a:dk1>
      <a:lt1>
        <a:srgbClr val="FFFFFF"/>
      </a:lt1>
      <a:dk2>
        <a:srgbClr val="005596"/>
      </a:dk2>
      <a:lt2>
        <a:srgbClr val="2780C7"/>
      </a:lt2>
      <a:accent1>
        <a:srgbClr val="F5C205"/>
      </a:accent1>
      <a:accent2>
        <a:srgbClr val="363545"/>
      </a:accent2>
      <a:accent3>
        <a:srgbClr val="A51D25"/>
      </a:accent3>
      <a:accent4>
        <a:srgbClr val="2780C7"/>
      </a:accent4>
      <a:accent5>
        <a:srgbClr val="005596"/>
      </a:accent5>
      <a:accent6>
        <a:srgbClr val="A5A5A5"/>
      </a:accent6>
      <a:hlink>
        <a:srgbClr val="2780C7"/>
      </a:hlink>
      <a:folHlink>
        <a:srgbClr val="2780C7"/>
      </a:folHlink>
    </a:clrScheme>
    <a:fontScheme name="Trimbl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mble presentation.potx" id="{8409F0F1-556D-4C68-84DD-60D16DBC56D3}" vid="{3580D723-F5D7-4DCB-B3B0-F83CABC020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Trimble presentation</Template>
  <TotalTime>4237</TotalTime>
  <Words>486</Words>
  <Application>Microsoft Office PowerPoint</Application>
  <PresentationFormat>On-screen Show (16:9)</PresentationFormat>
  <Paragraphs>54</Paragraphs>
  <Slides>19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Trimble</vt:lpstr>
      <vt:lpstr>Formwork placing tools </vt:lpstr>
      <vt:lpstr>Generic improvements</vt:lpstr>
      <vt:lpstr>Tools available out of the box</vt:lpstr>
      <vt:lpstr>Generic formwork systems included</vt:lpstr>
      <vt:lpstr>Integration improvements</vt:lpstr>
      <vt:lpstr>Attribute files enabling more flexibility</vt:lpstr>
      <vt:lpstr>Formwork placing tools - Walls</vt:lpstr>
      <vt:lpstr>Use only panels available at the site</vt:lpstr>
      <vt:lpstr>Automated filler creation</vt:lpstr>
      <vt:lpstr>Improved filler parameters</vt:lpstr>
      <vt:lpstr>Condition settings</vt:lpstr>
      <vt:lpstr>Adjustement of ties improved</vt:lpstr>
      <vt:lpstr>Easier adjustement for braces</vt:lpstr>
      <vt:lpstr>Adding all accessories at once</vt:lpstr>
      <vt:lpstr>Formwork placing tools - Slabs</vt:lpstr>
      <vt:lpstr>Girder offsets</vt:lpstr>
      <vt:lpstr>..and many more improvements and fixes</vt:lpstr>
      <vt:lpstr>Past updates</vt:lpstr>
      <vt:lpstr>Thank you </vt:lpstr>
    </vt:vector>
  </TitlesOfParts>
  <Company>Tekla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Formwork placing tools</dc:title>
  <dc:creator>Kuokkanen Jyry</dc:creator>
  <cp:lastModifiedBy>Kuokkanen Jyry</cp:lastModifiedBy>
  <cp:revision>54</cp:revision>
  <dcterms:created xsi:type="dcterms:W3CDTF">2020-02-14T07:04:24Z</dcterms:created>
  <dcterms:modified xsi:type="dcterms:W3CDTF">2020-03-06T15:11:13Z</dcterms:modified>
</cp:coreProperties>
</file>